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97280"/>
            <a:ext cx="10058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3D5AA0"/>
                </a:solidFill>
                <a:latin typeface="Arial"/>
              </a:rPr>
              <a:t>ДЛЯ РУКОВОДИТЕЛЯ · ВНЕДРЕНИЕ ИИ НА ПРЕДПРИЯТИИ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502920"/>
            <a:ext cx="1828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500" b="1" i="0">
                <a:solidFill>
                  <a:srgbClr val="1E2A4A"/>
                </a:solidFill>
                <a:latin typeface="Arial"/>
              </a:rPr>
              <a:t>IMPLICA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554480"/>
            <a:ext cx="1005840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6400" b="1" i="0">
                <a:solidFill>
                  <a:srgbClr val="1E2A4A"/>
                </a:solidFill>
                <a:latin typeface="Arial"/>
              </a:rPr>
              <a:t>ВЕКТОР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6070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00" b="0" i="0">
                <a:solidFill>
                  <a:srgbClr val="3D5AA0"/>
                </a:solidFill>
                <a:latin typeface="Arial"/>
              </a:rPr>
              <a:t>Куда внедрять ИИ, чтобы вложение окупилось — и как это решить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840480"/>
            <a:ext cx="103327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333B4D"/>
                </a:solidFill>
                <a:latin typeface="Arial"/>
              </a:rPr>
              <a:t>Судьба вложения в ИИ решается до старта — </a:t>
            </a:r>
            <a:r>
              <a:rPr sz="2200" b="1" i="0">
                <a:solidFill>
                  <a:srgbClr val="1E2A4A"/>
                </a:solidFill>
                <a:latin typeface="Arial"/>
              </a:rPr>
              <a:t>вашим решением о точке приложения.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" y="5806440"/>
            <a:ext cx="10515600" cy="18288"/>
          </a:xfrm>
          <a:prstGeom prst="rect">
            <a:avLst/>
          </a:prstGeom>
          <a:solidFill>
            <a:srgbClr val="D8DE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594360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8A92A6"/>
                </a:solidFill>
                <a:latin typeface="Arial"/>
              </a:rPr>
              <a:t>Implica · практическая методология «Вектор» · said.implica.ru/vector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3D5AA0"/>
                </a:solidFill>
                <a:latin typeface="Arial"/>
              </a:rPr>
              <a:t>МЕТОДОЛОГИЯ НА ОДНОЙ ЛАДОНИ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960120"/>
            <a:ext cx="108813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 i="0">
                <a:solidFill>
                  <a:srgbClr val="1E2A4A"/>
                </a:solidFill>
                <a:latin typeface="Arial"/>
              </a:rPr>
              <a:t>Четыре шага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874519"/>
            <a:ext cx="1600200" cy="548640"/>
          </a:xfrm>
          <a:prstGeom prst="round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892807"/>
            <a:ext cx="1600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НАЙДИ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6040" y="1828799"/>
            <a:ext cx="877824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0" i="0">
                <a:solidFill>
                  <a:srgbClr val="333B4D"/>
                </a:solidFill>
                <a:latin typeface="Arial"/>
              </a:rPr>
              <a:t>самый частый, короткий и дорогой ручной процесс, у которого есть цифровые данные и измеримый результат, а исполнение можно изменить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624327"/>
            <a:ext cx="1600200" cy="548640"/>
          </a:xfrm>
          <a:prstGeom prst="round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2642615"/>
            <a:ext cx="1600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ЗАМЕРЬ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06040" y="2578608"/>
            <a:ext cx="877824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0" i="0">
                <a:solidFill>
                  <a:srgbClr val="333B4D"/>
                </a:solidFill>
                <a:latin typeface="Arial"/>
              </a:rPr>
              <a:t>точку отсчёта до старта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3374135"/>
            <a:ext cx="1600200" cy="548640"/>
          </a:xfrm>
          <a:prstGeom prst="round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3392423"/>
            <a:ext cx="1600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ДОВЕДИ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06040" y="3328415"/>
            <a:ext cx="877824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0" i="0">
                <a:solidFill>
                  <a:srgbClr val="333B4D"/>
                </a:solidFill>
                <a:latin typeface="Arial"/>
              </a:rPr>
              <a:t>качество до порога через верификацию знаний и цикл самообучения — и только потом сокращай ручной труд и меняй регламент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4123944"/>
            <a:ext cx="1600200" cy="548640"/>
          </a:xfrm>
          <a:prstGeom prst="round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4142231"/>
            <a:ext cx="1600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ДОКАЖИ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06040" y="4078224"/>
            <a:ext cx="877824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0" i="0">
                <a:solidFill>
                  <a:srgbClr val="333B4D"/>
                </a:solidFill>
                <a:latin typeface="Arial"/>
              </a:rPr>
              <a:t>эффект метрикой — и масштабируй на следующий вектор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60" y="4983480"/>
            <a:ext cx="10561320" cy="18288"/>
          </a:xfrm>
          <a:prstGeom prst="rect">
            <a:avLst/>
          </a:prstGeom>
          <a:solidFill>
            <a:srgbClr val="E0D5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51206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1">
                <a:solidFill>
                  <a:srgbClr val="333B4D"/>
                </a:solidFill>
                <a:latin typeface="Arial"/>
              </a:rPr>
              <a:t>Контроль и журнал — с первого дня. Автономия — заработанная, а не выданная авансом.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6692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0">
                <a:solidFill>
                  <a:srgbClr val="333B4D"/>
                </a:solidFill>
                <a:latin typeface="Arial"/>
              </a:rPr>
              <a:t>Полная методология: </a:t>
            </a:r>
            <a:r>
              <a:rPr sz="1400" b="1" i="0">
                <a:solidFill>
                  <a:srgbClr val="3D5AA0"/>
                </a:solidFill>
                <a:latin typeface="Arial"/>
              </a:rPr>
              <a:t>said.implica.ru/vector</a:t>
            </a:r>
            <a:r>
              <a:rPr sz="1350" b="0" i="0">
                <a:solidFill>
                  <a:srgbClr val="333B4D"/>
                </a:solidFill>
                <a:latin typeface="Arial"/>
              </a:rPr>
              <a:t>     ·     вторая сторона: методология </a:t>
            </a:r>
            <a:r>
              <a:rPr sz="1350" b="1" i="0">
                <a:solidFill>
                  <a:srgbClr val="1E2A4A"/>
                </a:solidFill>
                <a:latin typeface="Arial"/>
              </a:rPr>
              <a:t>SAID</a:t>
            </a:r>
            <a:r>
              <a:rPr sz="1350" b="0" i="0">
                <a:solidFill>
                  <a:srgbClr val="333B4D"/>
                </a:solidFill>
                <a:latin typeface="Arial"/>
              </a:rPr>
              <a:t> — </a:t>
            </a:r>
            <a:r>
              <a:rPr sz="1400" b="1" i="0">
                <a:solidFill>
                  <a:srgbClr val="3D5AA0"/>
                </a:solidFill>
                <a:latin typeface="Arial"/>
              </a:rPr>
              <a:t>said.implica.ru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6355080"/>
            <a:ext cx="10515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 i="0">
                <a:solidFill>
                  <a:srgbClr val="8A92A6"/>
                </a:solidFill>
                <a:latin typeface="Arial"/>
              </a:rPr>
              <a:t>© Implica, 2026 · implica.ru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3D5AA0"/>
                </a:solidFill>
                <a:latin typeface="Arial"/>
              </a:rPr>
              <a:t>ПОЧЕМУ ЭТО ВАШ ВОПРОС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960120"/>
            <a:ext cx="108813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2A4A"/>
                </a:solidFill>
                <a:latin typeface="Arial"/>
              </a:rPr>
              <a:t>ИИ проваливается не в технологии, а в выборе процесса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333B4D"/>
                </a:solidFill>
                <a:latin typeface="Arial"/>
              </a:rPr>
              <a:t>Большинство пилотов гибнет от неверно выбранной точки приложения. Это решение принимается </a:t>
            </a:r>
            <a:r>
              <a:rPr sz="1600" b="1" i="0">
                <a:solidFill>
                  <a:srgbClr val="1E2A4A"/>
                </a:solidFill>
                <a:latin typeface="Arial"/>
              </a:rPr>
              <a:t>до проекта</a:t>
            </a:r>
            <a:r>
              <a:rPr sz="1600" b="0" i="0">
                <a:solidFill>
                  <a:srgbClr val="333B4D"/>
                </a:solidFill>
                <a:latin typeface="Arial"/>
              </a:rPr>
              <a:t> — и принимаете его вы, а не подрядчик.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3108960"/>
            <a:ext cx="3429000" cy="274320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3383280"/>
            <a:ext cx="27889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200" b="1" i="0">
                <a:solidFill>
                  <a:srgbClr val="E8936F"/>
                </a:solidFill>
                <a:latin typeface="Arial"/>
              </a:rPr>
              <a:t>95%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4434840"/>
            <a:ext cx="2788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333B4D"/>
                </a:solidFill>
                <a:latin typeface="Arial"/>
              </a:rPr>
              <a:t>пилотов ИИ — без измеримого эффекта на финансовый результат. Это ваш бюджет (MIT, 2025)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25696" y="3108960"/>
            <a:ext cx="3429000" cy="274320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45736" y="3383280"/>
            <a:ext cx="27889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200" b="1" i="0">
                <a:solidFill>
                  <a:srgbClr val="E8936F"/>
                </a:solidFill>
                <a:latin typeface="Arial"/>
              </a:rPr>
              <a:t>1–2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5736" y="4434840"/>
            <a:ext cx="2788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333B4D"/>
                </a:solidFill>
                <a:latin typeface="Arial"/>
              </a:rPr>
              <a:t>вектора за раз. Размазать деньги по десяти пилотам — верный способ не получить ни одного результата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28431" y="3108960"/>
            <a:ext cx="3429000" cy="274320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48471" y="3383280"/>
            <a:ext cx="27889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200" b="1" i="0">
                <a:solidFill>
                  <a:srgbClr val="E8936F"/>
                </a:solidFill>
                <a:latin typeface="Arial"/>
              </a:rPr>
              <a:t>70%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48471" y="4434840"/>
            <a:ext cx="2788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333B4D"/>
                </a:solidFill>
                <a:latin typeface="Arial"/>
              </a:rPr>
              <a:t>успеха — это данные, люди и процессы, а не модель. Всё это — ваша зона ответственности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3D5AA0"/>
                </a:solidFill>
                <a:latin typeface="Arial"/>
              </a:rPr>
              <a:t>ЧЕМ ИЗМЕРЯЮТ ПРОЦЕСС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960120"/>
            <a:ext cx="108813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2A4A"/>
                </a:solidFill>
                <a:latin typeface="Arial"/>
              </a:rPr>
              <a:t>Пять величин, по которым виден выгодный вектор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 i="0">
                <a:solidFill>
                  <a:srgbClr val="333B4D"/>
                </a:solidFill>
                <a:latin typeface="Arial"/>
              </a:rPr>
              <a:t>Прежде чем брать процесс в работу, его измеряют по пяти величинам — они показывают, есть ли смысл вообще и окупится ли ИИ:</a:t>
            </a:r>
          </a:p>
        </p:txBody>
      </p:sp>
      <p:sp>
        <p:nvSpPr>
          <p:cNvPr id="5" name="Oval 4"/>
          <p:cNvSpPr/>
          <p:nvPr/>
        </p:nvSpPr>
        <p:spPr>
          <a:xfrm>
            <a:off x="868680" y="2414016"/>
            <a:ext cx="164592" cy="164592"/>
          </a:xfrm>
          <a:prstGeom prst="ellipse">
            <a:avLst/>
          </a:prstGeom>
          <a:solidFill>
            <a:srgbClr val="3D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34440" y="2331720"/>
            <a:ext cx="31089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E2A4A"/>
                </a:solidFill>
                <a:latin typeface="Arial"/>
              </a:rPr>
              <a:t>Частота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2359152"/>
            <a:ext cx="67665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333B4D"/>
                </a:solidFill>
                <a:latin typeface="Arial"/>
              </a:rPr>
              <a:t>сколько раз в год выполняется — выигрыш умножается на каждое повторение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2990088"/>
            <a:ext cx="164592" cy="164592"/>
          </a:xfrm>
          <a:prstGeom prst="ellipse">
            <a:avLst/>
          </a:prstGeom>
          <a:solidFill>
            <a:srgbClr val="3D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2907792"/>
            <a:ext cx="31089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E2A4A"/>
                </a:solidFill>
                <a:latin typeface="Arial"/>
              </a:rPr>
              <a:t>Стоимость операции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935224"/>
            <a:ext cx="67665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333B4D"/>
                </a:solidFill>
                <a:latin typeface="Arial"/>
              </a:rPr>
              <a:t>время × ставка исполнителя + цена ошибки — это размер приза</a:t>
            </a:r>
          </a:p>
        </p:txBody>
      </p:sp>
      <p:sp>
        <p:nvSpPr>
          <p:cNvPr id="11" name="Oval 10"/>
          <p:cNvSpPr/>
          <p:nvPr/>
        </p:nvSpPr>
        <p:spPr>
          <a:xfrm>
            <a:off x="868680" y="3566160"/>
            <a:ext cx="164592" cy="164592"/>
          </a:xfrm>
          <a:prstGeom prst="ellipse">
            <a:avLst/>
          </a:prstGeom>
          <a:solidFill>
            <a:srgbClr val="3D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3483864"/>
            <a:ext cx="31089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E2A4A"/>
                </a:solidFill>
                <a:latin typeface="Arial"/>
              </a:rPr>
              <a:t>Доля исключений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3511296"/>
            <a:ext cx="67665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333B4D"/>
                </a:solidFill>
                <a:latin typeface="Arial"/>
              </a:rPr>
              <a:t>какая часть случаев «не по правилам» — чем больше, тем меньше возьмёт ИИ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4142232"/>
            <a:ext cx="164592" cy="164592"/>
          </a:xfrm>
          <a:prstGeom prst="ellipse">
            <a:avLst/>
          </a:prstGeom>
          <a:solidFill>
            <a:srgbClr val="3D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4059936"/>
            <a:ext cx="31089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E2A4A"/>
                </a:solidFill>
                <a:latin typeface="Arial"/>
              </a:rPr>
              <a:t>Время цикла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0" y="4087368"/>
            <a:ext cx="67665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333B4D"/>
                </a:solidFill>
                <a:latin typeface="Arial"/>
              </a:rPr>
              <a:t>как быстро виден результат и можно ли учиться на потоке</a:t>
            </a:r>
          </a:p>
        </p:txBody>
      </p:sp>
      <p:sp>
        <p:nvSpPr>
          <p:cNvPr id="17" name="Oval 16"/>
          <p:cNvSpPr/>
          <p:nvPr/>
        </p:nvSpPr>
        <p:spPr>
          <a:xfrm>
            <a:off x="868680" y="4718304"/>
            <a:ext cx="164592" cy="164592"/>
          </a:xfrm>
          <a:prstGeom prst="ellipse">
            <a:avLst/>
          </a:prstGeom>
          <a:solidFill>
            <a:srgbClr val="3D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34440" y="4636008"/>
            <a:ext cx="31089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E2A4A"/>
                </a:solidFill>
                <a:latin typeface="Arial"/>
              </a:rPr>
              <a:t>Измеримость результата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4663440"/>
            <a:ext cx="67665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333B4D"/>
                </a:solidFill>
                <a:latin typeface="Arial"/>
              </a:rPr>
              <a:t>есть ли метрика «до» и способ честно посчитать «после» — без неё эффект недоказуем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5440680"/>
            <a:ext cx="10515600" cy="914400"/>
          </a:xfrm>
          <a:prstGeom prst="roundRect">
            <a:avLst/>
          </a:prstGeom>
          <a:solidFill>
            <a:srgbClr val="1E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143000" y="5650992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50" b="1" i="0">
                <a:solidFill>
                  <a:srgbClr val="E8936F"/>
                </a:solidFill>
                <a:latin typeface="Arial"/>
              </a:rPr>
              <a:t>Годовой эффект = </a:t>
            </a:r>
            <a:r>
              <a:rPr sz="1450" b="0" i="0">
                <a:solidFill>
                  <a:srgbClr val="FFFFFF"/>
                </a:solidFill>
                <a:latin typeface="Arial"/>
              </a:rPr>
              <a:t>частота × трудоёмкость × ставка × достижимое улучшение + устранимые потери от ошибок.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3D5AA0"/>
                </a:solidFill>
                <a:latin typeface="Arial"/>
              </a:rPr>
              <a:t>КАК РЕШАТЬ, ЧТО БРАТЬ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960120"/>
            <a:ext cx="108813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2A4A"/>
                </a:solidFill>
                <a:latin typeface="Arial"/>
              </a:rPr>
              <a:t>Четыре красных флага — и правило приоритета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105156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333B4D"/>
                </a:solidFill>
                <a:latin typeface="Arial"/>
              </a:rPr>
              <a:t>Любой из четырёх флагов снимает вектор, какой бы привлекательной ни казалась выгода: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2423160"/>
            <a:ext cx="5120640" cy="713232"/>
          </a:xfrm>
          <a:prstGeom prst="roundRect">
            <a:avLst/>
          </a:prstGeom>
          <a:solidFill>
            <a:srgbClr val="FBF0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2468879"/>
            <a:ext cx="4572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 i="0">
                <a:solidFill>
                  <a:srgbClr val="C0504D"/>
                </a:solidFill>
                <a:latin typeface="Arial"/>
              </a:rPr>
              <a:t>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200" y="2468879"/>
            <a:ext cx="4206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0" i="0">
                <a:solidFill>
                  <a:srgbClr val="1E2A4A"/>
                </a:solidFill>
                <a:latin typeface="Arial"/>
              </a:rPr>
              <a:t>Результат нельзя честно измерить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2200" y="2423160"/>
            <a:ext cx="5120640" cy="713232"/>
          </a:xfrm>
          <a:prstGeom prst="roundRect">
            <a:avLst/>
          </a:prstGeom>
          <a:solidFill>
            <a:srgbClr val="FBF0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2468879"/>
            <a:ext cx="4572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 i="0">
                <a:solidFill>
                  <a:srgbClr val="C0504D"/>
                </a:solidFill>
                <a:latin typeface="Arial"/>
              </a:rPr>
              <a:t>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9440" y="2468879"/>
            <a:ext cx="4206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0" i="0">
                <a:solidFill>
                  <a:srgbClr val="1E2A4A"/>
                </a:solidFill>
                <a:latin typeface="Arial"/>
              </a:rPr>
              <a:t>Некуда встроить — нет системы или доступа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" y="3291839"/>
            <a:ext cx="5120640" cy="713232"/>
          </a:xfrm>
          <a:prstGeom prst="roundRect">
            <a:avLst/>
          </a:prstGeom>
          <a:solidFill>
            <a:srgbClr val="FBF0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1560" y="3337559"/>
            <a:ext cx="4572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 i="0">
                <a:solidFill>
                  <a:srgbClr val="C0504D"/>
                </a:solidFill>
                <a:latin typeface="Arial"/>
              </a:rPr>
              <a:t>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00200" y="3337559"/>
            <a:ext cx="4206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0" i="0">
                <a:solidFill>
                  <a:srgbClr val="1E2A4A"/>
                </a:solidFill>
                <a:latin typeface="Arial"/>
              </a:rPr>
              <a:t>Нет владельца, отвечающего за результат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3291839"/>
            <a:ext cx="5120640" cy="713232"/>
          </a:xfrm>
          <a:prstGeom prst="roundRect">
            <a:avLst/>
          </a:prstGeom>
          <a:solidFill>
            <a:srgbClr val="FBF0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3337559"/>
            <a:ext cx="4572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 i="0">
                <a:solidFill>
                  <a:srgbClr val="C0504D"/>
                </a:solidFill>
                <a:latin typeface="Arial"/>
              </a:rPr>
              <a:t>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49440" y="3337559"/>
            <a:ext cx="4206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0" i="0">
                <a:solidFill>
                  <a:srgbClr val="1E2A4A"/>
                </a:solidFill>
                <a:latin typeface="Arial"/>
              </a:rPr>
              <a:t>Регламент участка менять нельзя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" y="4343400"/>
            <a:ext cx="10515600" cy="86868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" y="4480560"/>
            <a:ext cx="100584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 i="0">
                <a:solidFill>
                  <a:srgbClr val="1E2A4A"/>
                </a:solidFill>
                <a:latin typeface="Arial"/>
              </a:rPr>
              <a:t>Приоритет из прошедших: </a:t>
            </a:r>
            <a:r>
              <a:rPr sz="1500" b="0" i="0">
                <a:solidFill>
                  <a:srgbClr val="333B4D"/>
                </a:solidFill>
                <a:latin typeface="Arial"/>
              </a:rPr>
              <a:t>эффект × осуществимость ÷ стоимость внедрения.</a:t>
            </a:r>
            <a:r>
              <a:rPr sz="1500" b="0" i="0">
                <a:solidFill>
                  <a:srgbClr val="333B4D"/>
                </a:solidFill>
                <a:latin typeface="Arial"/>
              </a:rPr>
              <a:t> Дешёвую надёжную «быструю победу» берите параллельно — ради доверия и обкатки.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" y="5440680"/>
            <a:ext cx="10515600" cy="960120"/>
          </a:xfrm>
          <a:prstGeom prst="roundRect">
            <a:avLst/>
          </a:prstGeom>
          <a:solidFill>
            <a:srgbClr val="1E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97280" y="5596128"/>
            <a:ext cx="1005840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Arial"/>
              </a:rPr>
              <a:t>Провал с зафиксированной метрикой — </a:t>
            </a:r>
            <a:r>
              <a:rPr sz="1500" b="0" i="0">
                <a:solidFill>
                  <a:srgbClr val="D8DEEC"/>
                </a:solidFill>
                <a:latin typeface="Arial"/>
              </a:rPr>
              <a:t>это дешёвое знание за недели, а не потерянные годы и списанный бюджет.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3D5AA0"/>
                </a:solidFill>
                <a:latin typeface="Arial"/>
              </a:rPr>
              <a:t>МЕТОДОЛОГИЯ В ОСНОВЕ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960120"/>
            <a:ext cx="108813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2A4A"/>
                </a:solidFill>
                <a:latin typeface="Arial"/>
              </a:rPr>
              <a:t>Не мнение, а модель, проверенная на данных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965960"/>
            <a:ext cx="5257800" cy="288036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194560"/>
            <a:ext cx="46634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E2A4A"/>
                </a:solidFill>
                <a:latin typeface="Arial"/>
              </a:rPr>
              <a:t>Откуда взяты правила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2697480"/>
            <a:ext cx="46634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1" i="0">
                <a:solidFill>
                  <a:srgbClr val="1E2A4A"/>
                </a:solidFill>
                <a:latin typeface="Arial"/>
              </a:rPr>
              <a:t>• Пригодность задач — </a:t>
            </a:r>
            <a:r>
              <a:rPr sz="1350" b="0" i="0">
                <a:solidFill>
                  <a:srgbClr val="333B4D"/>
                </a:solidFill>
                <a:latin typeface="Arial"/>
              </a:rPr>
              <a:t>рубрика пригодности SML (Science)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383280"/>
            <a:ext cx="46634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1" i="0">
                <a:solidFill>
                  <a:srgbClr val="1E2A4A"/>
                </a:solidFill>
                <a:latin typeface="Arial"/>
              </a:rPr>
              <a:t>• Причины провалов — </a:t>
            </a:r>
            <a:r>
              <a:rPr sz="1350" b="0" i="0">
                <a:solidFill>
                  <a:srgbClr val="333B4D"/>
                </a:solidFill>
                <a:latin typeface="Arial"/>
              </a:rPr>
              <a:t>отчёт RAND, 2024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4069080"/>
            <a:ext cx="46634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1" i="0">
                <a:solidFill>
                  <a:srgbClr val="1E2A4A"/>
                </a:solidFill>
                <a:latin typeface="Arial"/>
              </a:rPr>
              <a:t>• Готовность организации — </a:t>
            </a:r>
            <a:r>
              <a:rPr sz="1350" b="0" i="0">
                <a:solidFill>
                  <a:srgbClr val="333B4D"/>
                </a:solidFill>
                <a:latin typeface="Arial"/>
              </a:rPr>
              <a:t>факторы внедрения ИИ, 2021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965960"/>
            <a:ext cx="5120640" cy="2880360"/>
          </a:xfrm>
          <a:prstGeom prst="roundRect">
            <a:avLst/>
          </a:prstGeom>
          <a:solidFill>
            <a:srgbClr val="1E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0" y="2194560"/>
            <a:ext cx="47548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50" b="1" i="0">
                <a:solidFill>
                  <a:srgbClr val="FFFFFF"/>
                </a:solidFill>
                <a:latin typeface="Arial"/>
              </a:rPr>
              <a:t>Проверка на известных внедрениях</a:t>
            </a:r>
          </a:p>
          <a:p>
            <a:pPr algn="l"/>
            <a:r>
              <a:rPr sz="1150" b="0" i="0">
                <a:solidFill>
                  <a:srgbClr val="D8DEEC"/>
                </a:solidFill>
                <a:latin typeface="Arial"/>
              </a:rPr>
              <a:t>от IBM Watson до Zillow · 2017–2025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0" y="2697480"/>
            <a:ext cx="2011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 i="0">
                <a:solidFill>
                  <a:srgbClr val="E8936F"/>
                </a:solidFill>
                <a:latin typeface="Arial"/>
              </a:rPr>
              <a:t>6 из 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2770632"/>
            <a:ext cx="24688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 i="0">
                <a:solidFill>
                  <a:srgbClr val="D8DEEC"/>
                </a:solidFill>
                <a:latin typeface="Arial"/>
              </a:rPr>
              <a:t>провалов ловятся стоп-условиями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0" y="3383280"/>
            <a:ext cx="2011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 i="0">
                <a:solidFill>
                  <a:srgbClr val="E8936F"/>
                </a:solidFill>
                <a:latin typeface="Arial"/>
              </a:rPr>
              <a:t>0 из 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0" y="3456432"/>
            <a:ext cx="24688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 i="0">
                <a:solidFill>
                  <a:srgbClr val="D8DEEC"/>
                </a:solidFill>
                <a:latin typeface="Arial"/>
              </a:rPr>
              <a:t>ложных стопов у успехов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80" y="4069080"/>
            <a:ext cx="2011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 i="0">
                <a:solidFill>
                  <a:srgbClr val="E8936F"/>
                </a:solidFill>
                <a:latin typeface="Arial"/>
              </a:rPr>
              <a:t>59 / 85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0" y="4142232"/>
            <a:ext cx="24688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 i="0">
                <a:solidFill>
                  <a:srgbClr val="D8DEEC"/>
                </a:solidFill>
                <a:latin typeface="Arial"/>
              </a:rPr>
              <a:t>медианы индекса: провалы / успехи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029200"/>
            <a:ext cx="106070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333B4D"/>
                </a:solidFill>
                <a:latin typeface="Arial"/>
              </a:rPr>
              <a:t>Атрибуты выведены из опубликованных исследований и проверены ретроспективно: на каждом кейсе оценка ставилась по фактам, известным </a:t>
            </a:r>
            <a:r>
              <a:rPr sz="1300" b="1" i="0">
                <a:solidFill>
                  <a:srgbClr val="1E2A4A"/>
                </a:solidFill>
                <a:latin typeface="Arial"/>
              </a:rPr>
              <a:t>до исхода</a:t>
            </a:r>
            <a:r>
              <a:rPr sz="1300" b="0" i="0">
                <a:solidFill>
                  <a:srgbClr val="333B4D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3D5AA0"/>
                </a:solidFill>
                <a:latin typeface="Arial"/>
              </a:rPr>
              <a:t>РАЗДЕЛЕНИЕ ГРУПП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960120"/>
            <a:ext cx="108813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2A4A"/>
                </a:solidFill>
                <a:latin typeface="Arial"/>
              </a:rPr>
              <a:t>Успехи и неудачи почти не смешиваются</a:t>
            </a:r>
          </a:p>
        </p:txBody>
      </p:sp>
      <p:sp>
        <p:nvSpPr>
          <p:cNvPr id="4" name="Rectangle 3"/>
          <p:cNvSpPr/>
          <p:nvPr/>
        </p:nvSpPr>
        <p:spPr>
          <a:xfrm>
            <a:off x="3520440" y="2788920"/>
            <a:ext cx="12801" cy="2331720"/>
          </a:xfrm>
          <a:prstGeom prst="rect">
            <a:avLst/>
          </a:prstGeom>
          <a:solidFill>
            <a:srgbClr val="C8CE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017520" y="2450592"/>
            <a:ext cx="10058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0" i="0">
                <a:solidFill>
                  <a:srgbClr val="8A92A6"/>
                </a:solidFill>
                <a:latin typeface="Arial"/>
              </a:rPr>
              <a:t>порог 45</a:t>
            </a:r>
          </a:p>
        </p:txBody>
      </p:sp>
      <p:sp>
        <p:nvSpPr>
          <p:cNvPr id="6" name="Rectangle 5"/>
          <p:cNvSpPr/>
          <p:nvPr/>
        </p:nvSpPr>
        <p:spPr>
          <a:xfrm>
            <a:off x="6949440" y="2788920"/>
            <a:ext cx="12801" cy="2331720"/>
          </a:xfrm>
          <a:prstGeom prst="rect">
            <a:avLst/>
          </a:prstGeom>
          <a:solidFill>
            <a:srgbClr val="C8CE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46520" y="2450592"/>
            <a:ext cx="10058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0" i="0">
                <a:solidFill>
                  <a:srgbClr val="8A92A6"/>
                </a:solidFill>
                <a:latin typeface="Arial"/>
              </a:rPr>
              <a:t>порог 70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182112"/>
            <a:ext cx="868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C0504D"/>
                </a:solidFill>
                <a:latin typeface="Arial"/>
              </a:rPr>
              <a:t>Неудачи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553712"/>
            <a:ext cx="868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D8F7C"/>
                </a:solidFill>
                <a:latin typeface="Arial"/>
              </a:rPr>
              <a:t>Успехи</a:t>
            </a:r>
          </a:p>
        </p:txBody>
      </p:sp>
      <p:sp>
        <p:nvSpPr>
          <p:cNvPr id="10" name="Oval 9"/>
          <p:cNvSpPr/>
          <p:nvPr/>
        </p:nvSpPr>
        <p:spPr>
          <a:xfrm>
            <a:off x="2423160" y="3200400"/>
            <a:ext cx="274320" cy="274320"/>
          </a:xfrm>
          <a:prstGeom prst="ellipse">
            <a:avLst/>
          </a:prstGeom>
          <a:solidFill>
            <a:srgbClr val="C05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520440" y="3200400"/>
            <a:ext cx="274320" cy="274320"/>
          </a:xfrm>
          <a:prstGeom prst="ellipse">
            <a:avLst/>
          </a:prstGeom>
          <a:solidFill>
            <a:srgbClr val="C05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754879" y="3200400"/>
            <a:ext cx="274320" cy="274320"/>
          </a:xfrm>
          <a:prstGeom prst="ellipse">
            <a:avLst/>
          </a:prstGeom>
          <a:solidFill>
            <a:srgbClr val="C05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5303520" y="3200400"/>
            <a:ext cx="274320" cy="274320"/>
          </a:xfrm>
          <a:prstGeom prst="ellipse">
            <a:avLst/>
          </a:prstGeom>
          <a:solidFill>
            <a:srgbClr val="C05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949440" y="3200400"/>
            <a:ext cx="274320" cy="274320"/>
          </a:xfrm>
          <a:prstGeom prst="ellipse">
            <a:avLst/>
          </a:prstGeom>
          <a:solidFill>
            <a:srgbClr val="C05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223760" y="3200400"/>
            <a:ext cx="274320" cy="274320"/>
          </a:xfrm>
          <a:prstGeom prst="ellipse">
            <a:avLst/>
          </a:prstGeom>
          <a:solidFill>
            <a:srgbClr val="C05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498080" y="3200400"/>
            <a:ext cx="274320" cy="2743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C0504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0" y="2816352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 i="1">
                <a:solidFill>
                  <a:srgbClr val="C0504D"/>
                </a:solidFill>
                <a:latin typeface="Arial"/>
              </a:rPr>
              <a:t>Zillow</a:t>
            </a:r>
          </a:p>
        </p:txBody>
      </p:sp>
      <p:sp>
        <p:nvSpPr>
          <p:cNvPr id="18" name="Oval 17"/>
          <p:cNvSpPr/>
          <p:nvPr/>
        </p:nvSpPr>
        <p:spPr>
          <a:xfrm>
            <a:off x="7772400" y="4572000"/>
            <a:ext cx="274320" cy="274320"/>
          </a:xfrm>
          <a:prstGeom prst="ellipse">
            <a:avLst/>
          </a:prstGeom>
          <a:solidFill>
            <a:srgbClr val="2D8F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8321040" y="4572000"/>
            <a:ext cx="274320" cy="274320"/>
          </a:xfrm>
          <a:prstGeom prst="ellipse">
            <a:avLst/>
          </a:prstGeom>
          <a:solidFill>
            <a:srgbClr val="2D8F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8321040" y="4572000"/>
            <a:ext cx="274320" cy="274320"/>
          </a:xfrm>
          <a:prstGeom prst="ellipse">
            <a:avLst/>
          </a:prstGeom>
          <a:solidFill>
            <a:srgbClr val="2D8F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8869680" y="4572000"/>
            <a:ext cx="274320" cy="274320"/>
          </a:xfrm>
          <a:prstGeom prst="ellipse">
            <a:avLst/>
          </a:prstGeom>
          <a:solidFill>
            <a:srgbClr val="2D8F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9281160" y="4572000"/>
            <a:ext cx="274320" cy="274320"/>
          </a:xfrm>
          <a:prstGeom prst="ellipse">
            <a:avLst/>
          </a:prstGeom>
          <a:solidFill>
            <a:srgbClr val="2D8F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9418319" y="4572000"/>
            <a:ext cx="274320" cy="274320"/>
          </a:xfrm>
          <a:prstGeom prst="ellipse">
            <a:avLst/>
          </a:prstGeom>
          <a:solidFill>
            <a:srgbClr val="2D8F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9829799" y="4572000"/>
            <a:ext cx="274320" cy="274320"/>
          </a:xfrm>
          <a:prstGeom prst="ellipse">
            <a:avLst/>
          </a:prstGeom>
          <a:solidFill>
            <a:srgbClr val="2D8F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463040" y="5074920"/>
            <a:ext cx="9692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 i="0">
                <a:solidFill>
                  <a:srgbClr val="8A92A6"/>
                </a:solidFill>
                <a:latin typeface="Arial"/>
              </a:rPr>
              <a:t>индекс осуществимости F   ·   </a:t>
            </a:r>
            <a:r>
              <a:rPr sz="1100" b="0" i="0">
                <a:solidFill>
                  <a:srgbClr val="8A92A6"/>
                </a:solidFill>
                <a:latin typeface="Arial"/>
              </a:rPr>
              <a:t>● красная — сработало стоп-условие   ◎ Zillow — стоп не сработал (граничный случай)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22960" y="5623560"/>
            <a:ext cx="10561320" cy="868680"/>
          </a:xfrm>
          <a:prstGeom prst="roundRect">
            <a:avLst/>
          </a:prstGeom>
          <a:solidFill>
            <a:srgbClr val="1E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143000" y="5788152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0">
                <a:solidFill>
                  <a:srgbClr val="FFFFFF"/>
                </a:solidFill>
                <a:latin typeface="Arial"/>
              </a:rPr>
              <a:t>Успехи собраны выше порога 70; неудачи рассеяны ниже — у шести из семи сработало стоп-условие. </a:t>
            </a:r>
            <a:r>
              <a:rPr sz="1350" b="1" i="0">
                <a:solidFill>
                  <a:srgbClr val="E8936F"/>
                </a:solidFill>
                <a:latin typeface="Arial"/>
              </a:rPr>
              <a:t>Группы почти не пересекаются.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3D5AA0"/>
                </a:solidFill>
                <a:latin typeface="Arial"/>
              </a:rPr>
              <a:t>ЧТО СКАЗАЛА БЫ МОДЕЛЬ ДО СТАРТА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960120"/>
            <a:ext cx="108813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 i="0">
                <a:solidFill>
                  <a:srgbClr val="1E2A4A"/>
                </a:solidFill>
                <a:latin typeface="Arial"/>
              </a:rPr>
              <a:t>Близкий индекс — разный вердикт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78308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 i="0">
                <a:solidFill>
                  <a:srgbClr val="333B4D"/>
                </a:solidFill>
                <a:latin typeface="Arial"/>
              </a:rPr>
              <a:t>У обоих осуществимость почти равная. Различает их не индекс, а </a:t>
            </a:r>
            <a:r>
              <a:rPr sz="1500" b="1" i="0">
                <a:solidFill>
                  <a:srgbClr val="1E2A4A"/>
                </a:solidFill>
                <a:latin typeface="Arial"/>
              </a:rPr>
              <a:t>стоп-условие</a:t>
            </a:r>
            <a:r>
              <a:rPr sz="1500" b="0" i="0">
                <a:solidFill>
                  <a:srgbClr val="333B4D"/>
                </a:solidFill>
                <a:latin typeface="Arial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2331720"/>
            <a:ext cx="5257800" cy="3429000"/>
          </a:xfrm>
          <a:prstGeom prst="roundRect">
            <a:avLst/>
          </a:prstGeom>
          <a:solidFill>
            <a:srgbClr val="EFF6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2487168"/>
            <a:ext cx="46634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 i="0">
                <a:solidFill>
                  <a:srgbClr val="1E2A4A"/>
                </a:solidFill>
                <a:latin typeface="Arial"/>
              </a:rPr>
              <a:t>ММК — дозирование ферросплавов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2926080"/>
            <a:ext cx="23774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 i="0">
                <a:solidFill>
                  <a:srgbClr val="8A92A6"/>
                </a:solidFill>
                <a:latin typeface="Arial"/>
              </a:rPr>
              <a:t>индекс</a:t>
            </a:r>
          </a:p>
          <a:p>
            <a:pPr algn="l"/>
            <a:r>
              <a:rPr sz="3400" b="1" i="0">
                <a:solidFill>
                  <a:srgbClr val="2D8F7C"/>
                </a:solidFill>
                <a:latin typeface="Arial"/>
              </a:rPr>
              <a:t>77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83280" y="2999232"/>
            <a:ext cx="24688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 i="0">
                <a:solidFill>
                  <a:srgbClr val="8A92A6"/>
                </a:solidFill>
                <a:latin typeface="Arial"/>
              </a:rPr>
              <a:t>стоп-флаги</a:t>
            </a:r>
          </a:p>
          <a:p>
            <a:pPr algn="l"/>
            <a:r>
              <a:rPr sz="2000" b="1" i="0">
                <a:solidFill>
                  <a:srgbClr val="2D8F7C"/>
                </a:solidFill>
                <a:latin typeface="Arial"/>
              </a:rPr>
              <a:t>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3977639"/>
            <a:ext cx="46634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333B4D"/>
                </a:solidFill>
                <a:latin typeface="Arial"/>
              </a:rPr>
              <a:t>Метрика эффекта (3%) задана до старта и сверена с фактом.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143000" y="4526280"/>
            <a:ext cx="4617720" cy="548640"/>
          </a:xfrm>
          <a:prstGeom prst="roundRect">
            <a:avLst/>
          </a:prstGeom>
          <a:solidFill>
            <a:srgbClr val="2D8F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43000" y="4590288"/>
            <a:ext cx="46177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Вердикт модели: БРАТЬ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5230368"/>
            <a:ext cx="46634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 i="0">
                <a:solidFill>
                  <a:srgbClr val="8A92A6"/>
                </a:solidFill>
                <a:latin typeface="Arial"/>
              </a:rPr>
              <a:t>Факт: </a:t>
            </a:r>
            <a:r>
              <a:rPr sz="1250" b="1" i="0">
                <a:solidFill>
                  <a:srgbClr val="2D8F7C"/>
                </a:solidFill>
                <a:latin typeface="Arial"/>
              </a:rPr>
              <a:t>дошёл до измеримого эффекта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26480" y="2331720"/>
            <a:ext cx="5257800" cy="3429000"/>
          </a:xfrm>
          <a:prstGeom prst="roundRect">
            <a:avLst/>
          </a:prstGeom>
          <a:solidFill>
            <a:srgbClr val="FBF0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46520" y="2487168"/>
            <a:ext cx="46634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 i="0">
                <a:solidFill>
                  <a:srgbClr val="1E2A4A"/>
                </a:solidFill>
                <a:latin typeface="Arial"/>
              </a:rPr>
              <a:t>Klarna — ассистент поддержки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2926080"/>
            <a:ext cx="23774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 i="0">
                <a:solidFill>
                  <a:srgbClr val="8A92A6"/>
                </a:solidFill>
                <a:latin typeface="Arial"/>
              </a:rPr>
              <a:t>индекс</a:t>
            </a:r>
          </a:p>
          <a:p>
            <a:pPr algn="l"/>
            <a:r>
              <a:rPr sz="3400" b="1" i="0">
                <a:solidFill>
                  <a:srgbClr val="1E2A4A"/>
                </a:solidFill>
                <a:latin typeface="Arial"/>
              </a:rPr>
              <a:t>73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0" y="2999232"/>
            <a:ext cx="24688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 i="0">
                <a:solidFill>
                  <a:srgbClr val="8A92A6"/>
                </a:solidFill>
                <a:latin typeface="Arial"/>
              </a:rPr>
              <a:t>стоп-флаг</a:t>
            </a:r>
          </a:p>
          <a:p>
            <a:pPr algn="l"/>
            <a:r>
              <a:rPr sz="2000" b="1" i="0">
                <a:solidFill>
                  <a:srgbClr val="C0504D"/>
                </a:solidFill>
                <a:latin typeface="Arial"/>
              </a:rPr>
              <a:t>есть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3977639"/>
            <a:ext cx="46634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333B4D"/>
                </a:solidFill>
                <a:latin typeface="Arial"/>
              </a:rPr>
              <a:t>Метрику качества в контур решения не заложили — стоп-условие «нет замера».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46520" y="4526280"/>
            <a:ext cx="4617720" cy="548640"/>
          </a:xfrm>
          <a:prstGeom prst="roundRect">
            <a:avLst/>
          </a:prstGeom>
          <a:solidFill>
            <a:srgbClr val="C05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46520" y="4590288"/>
            <a:ext cx="46177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50" b="1" i="0">
                <a:solidFill>
                  <a:srgbClr val="FFFFFF"/>
                </a:solidFill>
                <a:latin typeface="Arial"/>
              </a:rPr>
              <a:t>Вердикт модели: СТОП — доработать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5230368"/>
            <a:ext cx="46634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 i="0">
                <a:solidFill>
                  <a:srgbClr val="8A92A6"/>
                </a:solidFill>
                <a:latin typeface="Arial"/>
              </a:rPr>
              <a:t>Факт: </a:t>
            </a:r>
            <a:r>
              <a:rPr sz="1250" b="1" i="0">
                <a:solidFill>
                  <a:srgbClr val="C0504D"/>
                </a:solidFill>
                <a:latin typeface="Arial"/>
              </a:rPr>
              <a:t>откат, возврат людей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2960" y="5943600"/>
            <a:ext cx="10561320" cy="548640"/>
          </a:xfrm>
          <a:prstGeom prst="roundRect">
            <a:avLst/>
          </a:prstGeom>
          <a:solidFill>
            <a:srgbClr val="1E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43000" y="6007608"/>
            <a:ext cx="100584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0" i="0">
                <a:solidFill>
                  <a:srgbClr val="FFFFFF"/>
                </a:solidFill>
                <a:latin typeface="Arial"/>
              </a:rPr>
              <a:t>Оба выглядели выгодно. Модель отметила бы разницу </a:t>
            </a:r>
            <a:r>
              <a:rPr sz="1350" b="1" i="0">
                <a:solidFill>
                  <a:srgbClr val="E8936F"/>
                </a:solidFill>
                <a:latin typeface="Arial"/>
              </a:rPr>
              <a:t>до старта</a:t>
            </a:r>
            <a:r>
              <a:rPr sz="1350" b="0" i="0">
                <a:solidFill>
                  <a:srgbClr val="FFFFFF"/>
                </a:solidFill>
                <a:latin typeface="Arial"/>
              </a:rPr>
              <a:t> — по стоп-условию, а не по индексу.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3D5AA0"/>
                </a:solidFill>
                <a:latin typeface="Arial"/>
              </a:rPr>
              <a:t>ЧТО ДЕЛАТЬ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960120"/>
            <a:ext cx="108813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2A4A"/>
                </a:solidFill>
                <a:latin typeface="Arial"/>
              </a:rPr>
              <a:t>План внедрения: шаги 1–4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965960"/>
            <a:ext cx="10515600" cy="96012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22960" y="1965960"/>
            <a:ext cx="82296" cy="960120"/>
          </a:xfrm>
          <a:prstGeom prst="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43000" y="2189987"/>
            <a:ext cx="512064" cy="512064"/>
          </a:xfrm>
          <a:prstGeom prst="ellipse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43000" y="2208276"/>
            <a:ext cx="512064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130552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 i="0">
                <a:solidFill>
                  <a:srgbClr val="1E2A4A"/>
                </a:solidFill>
                <a:latin typeface="Arial"/>
              </a:rPr>
              <a:t>Инвентаризация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2478024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0">
                <a:solidFill>
                  <a:srgbClr val="333B4D"/>
                </a:solidFill>
                <a:latin typeface="Arial"/>
              </a:rPr>
              <a:t>соберите реестр повторяющихся ручных операций — с частотой и стоимостью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3035808"/>
            <a:ext cx="10515600" cy="96012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22960" y="3035808"/>
            <a:ext cx="82296" cy="960120"/>
          </a:xfrm>
          <a:prstGeom prst="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143000" y="3259835"/>
            <a:ext cx="512064" cy="512064"/>
          </a:xfrm>
          <a:prstGeom prst="ellipse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43000" y="3278124"/>
            <a:ext cx="512064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3200400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 i="0">
                <a:solidFill>
                  <a:srgbClr val="1E2A4A"/>
                </a:solidFill>
                <a:latin typeface="Arial"/>
              </a:rPr>
              <a:t>Фильтры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3547872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0">
                <a:solidFill>
                  <a:srgbClr val="333B4D"/>
                </a:solidFill>
                <a:latin typeface="Arial"/>
              </a:rPr>
              <a:t>отбросьте всё, что нельзя измерить и на что нельзя повлиять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4105656"/>
            <a:ext cx="10515600" cy="96012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22960" y="4105656"/>
            <a:ext cx="82296" cy="960120"/>
          </a:xfrm>
          <a:prstGeom prst="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1143000" y="4329684"/>
            <a:ext cx="512064" cy="512064"/>
          </a:xfrm>
          <a:prstGeom prst="ellipse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43000" y="4347972"/>
            <a:ext cx="512064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11680" y="4270248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 i="0">
                <a:solidFill>
                  <a:srgbClr val="1E2A4A"/>
                </a:solidFill>
                <a:latin typeface="Arial"/>
              </a:rPr>
              <a:t>Ранжирование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11680" y="4617720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0">
                <a:solidFill>
                  <a:srgbClr val="333B4D"/>
                </a:solidFill>
                <a:latin typeface="Arial"/>
              </a:rPr>
              <a:t>приоритет = эффект × осуществимость ÷ стоимость; берём один-два верхних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2960" y="5175504"/>
            <a:ext cx="10515600" cy="96012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22960" y="5175504"/>
            <a:ext cx="82296" cy="960120"/>
          </a:xfrm>
          <a:prstGeom prst="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43000" y="5399532"/>
            <a:ext cx="512064" cy="512064"/>
          </a:xfrm>
          <a:prstGeom prst="ellipse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143000" y="5417820"/>
            <a:ext cx="512064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11680" y="5340096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 i="0">
                <a:solidFill>
                  <a:srgbClr val="1E2A4A"/>
                </a:solidFill>
                <a:latin typeface="Arial"/>
              </a:rPr>
              <a:t>Опросник и скоринг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11680" y="5687568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0">
                <a:solidFill>
                  <a:srgbClr val="333B4D"/>
                </a:solidFill>
                <a:latin typeface="Arial"/>
              </a:rPr>
              <a:t>анкета из 14 атрибутов; стоп-условия отсеивают заранее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058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3D5AA0"/>
                </a:solidFill>
                <a:latin typeface="Arial"/>
              </a:rPr>
              <a:t>ЧТО ДЕЛАТЬ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960120"/>
            <a:ext cx="108813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2A4A"/>
                </a:solidFill>
                <a:latin typeface="Arial"/>
              </a:rPr>
              <a:t>План внедрения: шаги 5–7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920240"/>
            <a:ext cx="10515600" cy="82296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22960" y="1920240"/>
            <a:ext cx="82296" cy="822960"/>
          </a:xfrm>
          <a:prstGeom prst="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43000" y="2093976"/>
            <a:ext cx="475488" cy="475488"/>
          </a:xfrm>
          <a:prstGeom prst="ellipse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43000" y="2112264"/>
            <a:ext cx="475488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039112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50" b="1" i="0">
                <a:solidFill>
                  <a:srgbClr val="1E2A4A"/>
                </a:solidFill>
                <a:latin typeface="Arial"/>
              </a:rPr>
              <a:t>Baseline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2350008"/>
            <a:ext cx="90525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333B4D"/>
                </a:solidFill>
                <a:latin typeface="Arial"/>
              </a:rPr>
              <a:t>зафиксируйте метрику «до» и порог приёмки заранее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2852928"/>
            <a:ext cx="10515600" cy="82296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22960" y="2852928"/>
            <a:ext cx="82296" cy="822960"/>
          </a:xfrm>
          <a:prstGeom prst="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143000" y="3026664"/>
            <a:ext cx="475488" cy="475488"/>
          </a:xfrm>
          <a:prstGeom prst="ellipse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43000" y="3044952"/>
            <a:ext cx="475488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2971800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50" b="1" i="0">
                <a:solidFill>
                  <a:srgbClr val="1E2A4A"/>
                </a:solidFill>
                <a:latin typeface="Arial"/>
              </a:rPr>
              <a:t>Пилот с циклом качества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3282696"/>
            <a:ext cx="90525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333B4D"/>
                </a:solidFill>
                <a:latin typeface="Arial"/>
              </a:rPr>
              <a:t>верификация знаний → живые данные → самообучение; ручной труд не сокращать до порога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3785616"/>
            <a:ext cx="10515600" cy="822960"/>
          </a:xfrm>
          <a:prstGeom prst="roundRect">
            <a:avLst/>
          </a:prstGeom>
          <a:solidFill>
            <a:srgbClr val="F4F6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22960" y="3785616"/>
            <a:ext cx="82296" cy="822960"/>
          </a:xfrm>
          <a:prstGeom prst="rect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1143000" y="3959352"/>
            <a:ext cx="475488" cy="475488"/>
          </a:xfrm>
          <a:prstGeom prst="ellipse">
            <a:avLst/>
          </a:prstGeom>
          <a:solidFill>
            <a:srgbClr val="E893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43000" y="3977640"/>
            <a:ext cx="475488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11680" y="3904488"/>
            <a:ext cx="9052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50" b="1" i="0">
                <a:solidFill>
                  <a:srgbClr val="1E2A4A"/>
                </a:solidFill>
                <a:latin typeface="Arial"/>
              </a:rPr>
              <a:t>Решение по метрике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11680" y="4215384"/>
            <a:ext cx="90525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333B4D"/>
                </a:solidFill>
                <a:latin typeface="Arial"/>
              </a:rPr>
              <a:t>эффект подтверждён → регламент и масштаб; не подтверждён → закрыть вектор (дёшево полученное знание)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